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handoutMasterIdLst>
    <p:handoutMasterId r:id="rId7"/>
  </p:handoutMasterIdLst>
  <p:sldIdLst>
    <p:sldId id="256" r:id="rId2"/>
    <p:sldId id="257" r:id="rId3"/>
    <p:sldId id="258" r:id="rId4"/>
    <p:sldId id="259" r:id="rId5"/>
    <p:sldId id="260" r:id="rId6"/>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21F688D-6E4F-4AB5-8FEC-791A61B963C6}" type="datetimeFigureOut">
              <a:rPr lang="en-US" smtClean="0"/>
              <a:t>10/4/2017</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05880227-263F-42E2-8D73-4DAA5BCFDFC0}" type="slidenum">
              <a:rPr lang="en-US" smtClean="0"/>
              <a:t>‹#›</a:t>
            </a:fld>
            <a:endParaRPr lang="en-US"/>
          </a:p>
        </p:txBody>
      </p:sp>
    </p:spTree>
    <p:extLst>
      <p:ext uri="{BB962C8B-B14F-4D97-AF65-F5344CB8AC3E}">
        <p14:creationId xmlns:p14="http://schemas.microsoft.com/office/powerpoint/2010/main" val="13939391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10/4/2017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10/4/2017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10/4/2017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10/4/2017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Oj6TF4We0UM?start=18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Active Reading</a:t>
            </a:r>
            <a:endParaRPr lang="en-US" dirty="0"/>
          </a:p>
        </p:txBody>
      </p:sp>
    </p:spTree>
    <p:extLst>
      <p:ext uri="{BB962C8B-B14F-4D97-AF65-F5344CB8AC3E}">
        <p14:creationId xmlns:p14="http://schemas.microsoft.com/office/powerpoint/2010/main" val="3556528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What is active reading? </a:t>
            </a:r>
            <a:endParaRPr lang="en-US" dirty="0">
              <a:solidFill>
                <a:srgbClr val="002060"/>
              </a:solidFill>
            </a:endParaRPr>
          </a:p>
        </p:txBody>
      </p:sp>
      <p:sp>
        <p:nvSpPr>
          <p:cNvPr id="3" name="Content Placeholder 2"/>
          <p:cNvSpPr>
            <a:spLocks noGrp="1"/>
          </p:cNvSpPr>
          <p:nvPr>
            <p:ph idx="1"/>
          </p:nvPr>
        </p:nvSpPr>
        <p:spPr>
          <a:xfrm>
            <a:off x="448887" y="2121407"/>
            <a:ext cx="11355186" cy="4379145"/>
          </a:xfrm>
        </p:spPr>
        <p:txBody>
          <a:bodyPr>
            <a:normAutofit lnSpcReduction="10000"/>
          </a:bodyPr>
          <a:lstStyle/>
          <a:p>
            <a:r>
              <a:rPr lang="en-US" sz="2800" dirty="0"/>
              <a:t>Active reading is </a:t>
            </a:r>
            <a:r>
              <a:rPr lang="en-US" sz="2800" dirty="0">
                <a:solidFill>
                  <a:srgbClr val="002060"/>
                </a:solidFill>
              </a:rPr>
              <a:t>involved reading</a:t>
            </a:r>
            <a:r>
              <a:rPr lang="en-US" sz="2800" dirty="0"/>
              <a:t>.  </a:t>
            </a:r>
            <a:r>
              <a:rPr lang="en-US" sz="2800" dirty="0" smtClean="0"/>
              <a:t> </a:t>
            </a:r>
            <a:r>
              <a:rPr lang="en-US" sz="2800" dirty="0"/>
              <a:t> </a:t>
            </a:r>
            <a:r>
              <a:rPr lang="en-US" sz="2800" dirty="0" smtClean="0"/>
              <a:t>While passive </a:t>
            </a:r>
            <a:r>
              <a:rPr lang="en-US" sz="2800" dirty="0"/>
              <a:t>readers read words, </a:t>
            </a:r>
            <a:r>
              <a:rPr lang="en-US" sz="2800" dirty="0" smtClean="0"/>
              <a:t>active readers</a:t>
            </a:r>
            <a:r>
              <a:rPr lang="en-US" sz="2800" b="1" dirty="0" smtClean="0"/>
              <a:t> </a:t>
            </a:r>
            <a:r>
              <a:rPr lang="en-US" sz="2800" dirty="0" smtClean="0"/>
              <a:t>read </a:t>
            </a:r>
            <a:r>
              <a:rPr lang="en-US" sz="2800" dirty="0">
                <a:solidFill>
                  <a:srgbClr val="002060"/>
                </a:solidFill>
              </a:rPr>
              <a:t>ideas</a:t>
            </a:r>
            <a:r>
              <a:rPr lang="en-US" sz="2800" dirty="0"/>
              <a:t>. A passive reader's goal is to get finished. An active reader's goal is to </a:t>
            </a:r>
            <a:r>
              <a:rPr lang="en-US" sz="2800" dirty="0">
                <a:solidFill>
                  <a:srgbClr val="002060"/>
                </a:solidFill>
              </a:rPr>
              <a:t>learn</a:t>
            </a:r>
            <a:r>
              <a:rPr lang="en-US" sz="2800" dirty="0"/>
              <a:t> something. </a:t>
            </a:r>
            <a:endParaRPr lang="en-US" sz="2800" dirty="0" smtClean="0"/>
          </a:p>
          <a:p>
            <a:endParaRPr lang="en-US" sz="2800" dirty="0"/>
          </a:p>
          <a:p>
            <a:r>
              <a:rPr lang="en-US" sz="2800" dirty="0" smtClean="0"/>
              <a:t>When you read books and magazines for pleasure, you are being a passive reader.  This is nothing wrong with this because the goal is enjoyment, not learning.  </a:t>
            </a:r>
          </a:p>
          <a:p>
            <a:endParaRPr lang="en-US" sz="2800" dirty="0"/>
          </a:p>
          <a:p>
            <a:r>
              <a:rPr lang="en-US" sz="2800" dirty="0" smtClean="0"/>
              <a:t>Active reading is reading with a determination to understand the relevance of the material.</a:t>
            </a:r>
            <a:endParaRPr lang="en-US" sz="2800" dirty="0"/>
          </a:p>
        </p:txBody>
      </p:sp>
    </p:spTree>
    <p:extLst>
      <p:ext uri="{BB962C8B-B14F-4D97-AF65-F5344CB8AC3E}">
        <p14:creationId xmlns:p14="http://schemas.microsoft.com/office/powerpoint/2010/main" val="3507378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531" y="235250"/>
            <a:ext cx="10058400" cy="1609344"/>
          </a:xfrm>
        </p:spPr>
        <p:txBody>
          <a:bodyPr/>
          <a:lstStyle/>
          <a:p>
            <a:r>
              <a:rPr lang="en-US" dirty="0" smtClean="0">
                <a:solidFill>
                  <a:srgbClr val="002060"/>
                </a:solidFill>
              </a:rPr>
              <a:t>	Active reading strategies</a:t>
            </a:r>
            <a:endParaRPr lang="en-US" dirty="0">
              <a:solidFill>
                <a:srgbClr val="002060"/>
              </a:solidFill>
            </a:endParaRPr>
          </a:p>
        </p:txBody>
      </p:sp>
      <p:sp>
        <p:nvSpPr>
          <p:cNvPr id="3" name="Content Placeholder 2"/>
          <p:cNvSpPr>
            <a:spLocks noGrp="1"/>
          </p:cNvSpPr>
          <p:nvPr>
            <p:ph idx="1"/>
          </p:nvPr>
        </p:nvSpPr>
        <p:spPr>
          <a:xfrm>
            <a:off x="107576" y="1506070"/>
            <a:ext cx="12084424" cy="5230905"/>
          </a:xfrm>
        </p:spPr>
        <p:txBody>
          <a:bodyPr>
            <a:normAutofit fontScale="92500" lnSpcReduction="10000"/>
          </a:bodyPr>
          <a:lstStyle/>
          <a:p>
            <a:r>
              <a:rPr lang="en-US" dirty="0" smtClean="0"/>
              <a:t>1</a:t>
            </a:r>
            <a:r>
              <a:rPr lang="en-US" sz="2400" dirty="0"/>
              <a:t>.  Read out loud.  It is easy to daydream when reading silently, but reading aloud requires you to be fully engaged.  It also helps because you are both seeing and hearing the information</a:t>
            </a:r>
            <a:r>
              <a:rPr lang="en-US" sz="2400" dirty="0" smtClean="0"/>
              <a:t>!</a:t>
            </a:r>
          </a:p>
          <a:p>
            <a:pPr marL="0" indent="0">
              <a:buNone/>
            </a:pPr>
            <a:endParaRPr lang="en-US" sz="2400" dirty="0" smtClean="0"/>
          </a:p>
          <a:p>
            <a:r>
              <a:rPr lang="en-US" sz="2400" dirty="0" smtClean="0"/>
              <a:t>2.   </a:t>
            </a:r>
            <a:r>
              <a:rPr lang="en-US" sz="2400" dirty="0"/>
              <a:t>Underline or highlight important words or phrases.  This will help you to easily see which points were important when you need to return to them. </a:t>
            </a:r>
            <a:r>
              <a:rPr lang="en-US" sz="2400" dirty="0" smtClean="0"/>
              <a:t> </a:t>
            </a:r>
            <a:endParaRPr lang="en-US" sz="2400" dirty="0"/>
          </a:p>
          <a:p>
            <a:pPr marL="0" indent="0">
              <a:buNone/>
            </a:pPr>
            <a:r>
              <a:rPr lang="en-US" sz="2400" dirty="0"/>
              <a:t>	</a:t>
            </a:r>
            <a:r>
              <a:rPr lang="en-US" sz="2400" dirty="0">
                <a:solidFill>
                  <a:srgbClr val="FF0000"/>
                </a:solidFill>
              </a:rPr>
              <a:t>*</a:t>
            </a:r>
            <a:r>
              <a:rPr lang="en-US" sz="2400" dirty="0"/>
              <a:t> While reading, ask yourself what</a:t>
            </a:r>
            <a:r>
              <a:rPr lang="en-US" sz="2400" i="1" dirty="0"/>
              <a:t> I </a:t>
            </a:r>
            <a:r>
              <a:rPr lang="en-US" sz="2400" dirty="0"/>
              <a:t>would ask </a:t>
            </a:r>
            <a:r>
              <a:rPr lang="en-US" sz="2400" dirty="0" smtClean="0"/>
              <a:t>you on a test!</a:t>
            </a:r>
          </a:p>
          <a:p>
            <a:pPr marL="0" indent="0">
              <a:buNone/>
            </a:pPr>
            <a:endParaRPr lang="en-US" sz="2400" dirty="0"/>
          </a:p>
          <a:p>
            <a:r>
              <a:rPr lang="en-US" sz="2400" dirty="0" smtClean="0"/>
              <a:t>2.  Ask questions about the text.  Who wrote it?  When?  </a:t>
            </a:r>
            <a:r>
              <a:rPr lang="en-US" sz="2400" dirty="0" smtClean="0"/>
              <a:t>Does it link with any other text you’ve read?  What about the text was unclear to you?  </a:t>
            </a:r>
          </a:p>
          <a:p>
            <a:pPr marL="0" indent="0">
              <a:buNone/>
            </a:pPr>
            <a:endParaRPr lang="en-US" sz="2400" dirty="0"/>
          </a:p>
          <a:p>
            <a:r>
              <a:rPr lang="en-US" sz="2400" dirty="0" smtClean="0"/>
              <a:t>4.  Make annotations in the margins to summarize, raise questions, jot down examples, or challenge what you have read.  (Use sticky notes if you don’t want to write in your book! I’ve even seen students color code their sticky note notes!)</a:t>
            </a:r>
          </a:p>
          <a:p>
            <a:pPr marL="0" indent="0">
              <a:buNone/>
            </a:pPr>
            <a:endParaRPr lang="en-US" sz="2400" dirty="0"/>
          </a:p>
        </p:txBody>
      </p:sp>
    </p:spTree>
    <p:extLst>
      <p:ext uri="{BB962C8B-B14F-4D97-AF65-F5344CB8AC3E}">
        <p14:creationId xmlns:p14="http://schemas.microsoft.com/office/powerpoint/2010/main" val="25745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fade">
                                      <p:cBhvr>
                                        <p:cTn id="28" dur="5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482137"/>
            <a:ext cx="11754195" cy="6251172"/>
          </a:xfrm>
        </p:spPr>
        <p:txBody>
          <a:bodyPr>
            <a:normAutofit fontScale="92500" lnSpcReduction="10000"/>
          </a:bodyPr>
          <a:lstStyle/>
          <a:p>
            <a:r>
              <a:rPr lang="en-US" sz="2400" dirty="0" smtClean="0"/>
              <a:t>5. </a:t>
            </a:r>
            <a:r>
              <a:rPr lang="en-US" sz="2400" dirty="0"/>
              <a:t>Test yourself by reading for a set amount of time (20 minutes maybe).  Then put the book down and jot down the important points you remember before going back to fill in the blanks. </a:t>
            </a:r>
            <a:endParaRPr lang="en-US" sz="2400" dirty="0" smtClean="0"/>
          </a:p>
          <a:p>
            <a:pPr marL="0" indent="0">
              <a:buNone/>
            </a:pPr>
            <a:r>
              <a:rPr lang="en-US" sz="2400" dirty="0"/>
              <a:t>	</a:t>
            </a:r>
            <a:r>
              <a:rPr lang="en-US" sz="2400" dirty="0" smtClean="0">
                <a:solidFill>
                  <a:srgbClr val="FF0000"/>
                </a:solidFill>
              </a:rPr>
              <a:t>*</a:t>
            </a:r>
            <a:r>
              <a:rPr lang="en-US" sz="2400" dirty="0" smtClean="0"/>
              <a:t>  When I come across an important event in a chapter, I go back to the title page of that chapter and begin write it down.  By the end of the chapter, I’ve made a list of everything that happened in that chapter on its title page. This is a great way to both summarize the chapter and to find details later on!  This is called “clarifying.” </a:t>
            </a:r>
          </a:p>
          <a:p>
            <a:endParaRPr lang="en-US" sz="2400" dirty="0"/>
          </a:p>
          <a:p>
            <a:pPr marL="0" indent="0">
              <a:buNone/>
            </a:pPr>
            <a:r>
              <a:rPr lang="en-US" sz="2400" dirty="0"/>
              <a:t>	</a:t>
            </a:r>
            <a:r>
              <a:rPr lang="en-US" sz="2400" dirty="0" smtClean="0">
                <a:solidFill>
                  <a:srgbClr val="FF0000"/>
                </a:solidFill>
              </a:rPr>
              <a:t>*</a:t>
            </a:r>
            <a:r>
              <a:rPr lang="en-US" sz="2400" dirty="0" smtClean="0"/>
              <a:t>  Another way to test yourself is to </a:t>
            </a:r>
            <a:r>
              <a:rPr lang="en-US" sz="2400" dirty="0"/>
              <a:t>e</a:t>
            </a:r>
            <a:r>
              <a:rPr lang="en-US" sz="2400" dirty="0" smtClean="0"/>
              <a:t>xplain what you have read to someone else. </a:t>
            </a:r>
          </a:p>
          <a:p>
            <a:pPr marL="0" indent="0">
              <a:buNone/>
            </a:pPr>
            <a:endParaRPr lang="en-US" sz="2400" dirty="0"/>
          </a:p>
          <a:p>
            <a:pPr marL="0" indent="0">
              <a:buNone/>
            </a:pPr>
            <a:r>
              <a:rPr lang="en-US" sz="2400" smtClean="0"/>
              <a:t>   6</a:t>
            </a:r>
            <a:r>
              <a:rPr lang="en-US" sz="2400" dirty="0" smtClean="0"/>
              <a:t>.  Visualize what is being described.  (Looking up pictures helps!)</a:t>
            </a:r>
            <a:endParaRPr lang="en-US" sz="2400" dirty="0"/>
          </a:p>
          <a:p>
            <a:endParaRPr lang="en-US" sz="2400" dirty="0" smtClean="0"/>
          </a:p>
          <a:p>
            <a:r>
              <a:rPr lang="en-US" sz="2400" dirty="0" smtClean="0"/>
              <a:t>7. </a:t>
            </a:r>
            <a:r>
              <a:rPr lang="en-US" sz="2400" dirty="0"/>
              <a:t>Make personal connections!</a:t>
            </a:r>
          </a:p>
          <a:p>
            <a:pPr marL="0" indent="0">
              <a:buNone/>
            </a:pPr>
            <a:endParaRPr lang="en-US" sz="2400" dirty="0"/>
          </a:p>
          <a:p>
            <a:r>
              <a:rPr lang="en-US" sz="2400" dirty="0"/>
              <a:t>8</a:t>
            </a:r>
            <a:r>
              <a:rPr lang="en-US" sz="2400" dirty="0" smtClean="0"/>
              <a:t>.  Make predictions.  This is especially important if the author uses a lot of foreshadowing!</a:t>
            </a:r>
            <a:endParaRPr lang="en-US" sz="2400" dirty="0"/>
          </a:p>
        </p:txBody>
      </p:sp>
    </p:spTree>
    <p:extLst>
      <p:ext uri="{BB962C8B-B14F-4D97-AF65-F5344CB8AC3E}">
        <p14:creationId xmlns:p14="http://schemas.microsoft.com/office/powerpoint/2010/main" val="23798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500"/>
                                        <p:tgtEl>
                                          <p:spTgt spid="3">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j6TF4We0UM"/>
          <p:cNvPicPr>
            <a:picLocks noGrp="1" noRot="1" noChangeAspect="1"/>
          </p:cNvPicPr>
          <p:nvPr>
            <p:ph idx="1"/>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4561742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911</TotalTime>
  <Words>113</Words>
  <Application>Microsoft Office PowerPoint</Application>
  <PresentationFormat>Widescreen</PresentationFormat>
  <Paragraphs>26</Paragraphs>
  <Slides>5</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Rockwell</vt:lpstr>
      <vt:lpstr>Rockwell Condensed</vt:lpstr>
      <vt:lpstr>Wingdings</vt:lpstr>
      <vt:lpstr>Wood Type</vt:lpstr>
      <vt:lpstr> Active Reading</vt:lpstr>
      <vt:lpstr>What is active reading? </vt:lpstr>
      <vt:lpstr> Active reading strategies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Reading</dc:title>
  <dc:creator>Gina Peat</dc:creator>
  <cp:lastModifiedBy>Gina Peat</cp:lastModifiedBy>
  <cp:revision>10</cp:revision>
  <cp:lastPrinted>2017-10-04T15:57:25Z</cp:lastPrinted>
  <dcterms:created xsi:type="dcterms:W3CDTF">2017-09-25T02:18:07Z</dcterms:created>
  <dcterms:modified xsi:type="dcterms:W3CDTF">2017-10-04T15:57:27Z</dcterms:modified>
</cp:coreProperties>
</file>